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55" r:id="rId5"/>
    <p:sldId id="345" r:id="rId6"/>
    <p:sldId id="371" r:id="rId7"/>
    <p:sldId id="387" r:id="rId8"/>
    <p:sldId id="413" r:id="rId9"/>
    <p:sldId id="414" r:id="rId10"/>
    <p:sldId id="378" r:id="rId11"/>
    <p:sldId id="361" r:id="rId12"/>
    <p:sldId id="415" r:id="rId13"/>
    <p:sldId id="391" r:id="rId14"/>
    <p:sldId id="401" r:id="rId15"/>
    <p:sldId id="396" r:id="rId16"/>
    <p:sldId id="416" r:id="rId17"/>
    <p:sldId id="418" r:id="rId18"/>
    <p:sldId id="417" r:id="rId19"/>
    <p:sldId id="397" r:id="rId2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9"/>
    <p:restoredTop sz="94579"/>
  </p:normalViewPr>
  <p:slideViewPr>
    <p:cSldViewPr>
      <p:cViewPr>
        <p:scale>
          <a:sx n="93" d="100"/>
          <a:sy n="93" d="100"/>
        </p:scale>
        <p:origin x="-132" y="-60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23-Apr-20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6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Fraction Calculations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4" y="0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 smtClean="0"/>
              <a:t>Fraction </a:t>
            </a:r>
            <a:r>
              <a:rPr lang="en-US" altLang="en-US" sz="3000" b="1" dirty="0"/>
              <a:t>Calculations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945" y="3583057"/>
            <a:ext cx="60293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Addition and Subtraction of Fractions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Multiplying Fractions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Dividing Fractions</a:t>
            </a:r>
          </a:p>
          <a:p>
            <a:pPr marL="0" indent="0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C77461-8681-D44D-B85D-428C97017DEE}"/>
              </a:ext>
            </a:extLst>
          </p:cNvPr>
          <p:cNvSpPr txBox="1"/>
          <p:nvPr/>
        </p:nvSpPr>
        <p:spPr>
          <a:xfrm>
            <a:off x="3611216" y="1052736"/>
            <a:ext cx="7056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It is important to be able to </a:t>
            </a:r>
            <a:r>
              <a:rPr lang="is-IS" sz="2400" dirty="0"/>
              <a:t>complete Fraction Calculations so that you see and understand how to manipulate fractions in a variety of calculations.</a:t>
            </a:r>
            <a:endParaRPr lang="en-US" sz="2400" dirty="0"/>
          </a:p>
          <a:p>
            <a:pPr algn="ctr"/>
            <a:endParaRPr lang="en-US" sz="2400" dirty="0"/>
          </a:p>
          <a:p>
            <a:r>
              <a:rPr lang="en-US" sz="2400" dirty="0"/>
              <a:t>There are three sections in this Unit, namely: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Calculations</a:t>
            </a:r>
          </a:p>
        </p:txBody>
      </p:sp>
    </p:spTree>
    <p:extLst>
      <p:ext uri="{BB962C8B-B14F-4D97-AF65-F5344CB8AC3E}">
        <p14:creationId xmlns:p14="http://schemas.microsoft.com/office/powerpoint/2010/main" val="152745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247" y="0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Addition and Subtraction of 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F42911F-52A6-BA40-A856-A1015A093A34}"/>
              </a:ext>
            </a:extLst>
          </p:cNvPr>
          <p:cNvSpPr/>
          <p:nvPr/>
        </p:nvSpPr>
        <p:spPr>
          <a:xfrm>
            <a:off x="3396320" y="731494"/>
            <a:ext cx="7812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latin typeface="Arial"/>
                <a:cs typeface="Arial"/>
              </a:rPr>
              <a:t>We start with a quick review of key facts about fractions: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A634048-22F6-424E-9C40-031DEB396083}"/>
              </a:ext>
            </a:extLst>
          </p:cNvPr>
          <p:cNvSpPr/>
          <p:nvPr/>
        </p:nvSpPr>
        <p:spPr>
          <a:xfrm>
            <a:off x="3782714" y="1307615"/>
            <a:ext cx="6840760" cy="1116999"/>
          </a:xfrm>
          <a:prstGeom prst="rect">
            <a:avLst/>
          </a:prstGeom>
          <a:ln w="15875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endParaRPr lang="en-GB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855640" y="1303889"/>
                <a:ext cx="8856983" cy="5284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1800"/>
                  </a:spcAft>
                </a:pPr>
                <a:r>
                  <a:rPr lang="en-US" sz="2400" dirty="0"/>
                  <a:t>The number above the line is the </a:t>
                </a:r>
                <a:r>
                  <a:rPr lang="en-US" sz="2400" b="1" dirty="0"/>
                  <a:t>numerator</a:t>
                </a:r>
                <a:r>
                  <a:rPr lang="en-US" sz="2400" dirty="0"/>
                  <a:t>;</a:t>
                </a:r>
              </a:p>
              <a:p>
                <a:pPr algn="ctr">
                  <a:spcAft>
                    <a:spcPts val="1800"/>
                  </a:spcAft>
                </a:pPr>
                <a:r>
                  <a:rPr lang="en-US" sz="2400" dirty="0"/>
                  <a:t> the number below the line is the </a:t>
                </a:r>
                <a:r>
                  <a:rPr lang="en-US" sz="2400" b="1" dirty="0"/>
                  <a:t>denominator</a:t>
                </a:r>
                <a:r>
                  <a:rPr lang="en-US" sz="2400" dirty="0"/>
                  <a:t>.</a:t>
                </a:r>
              </a:p>
              <a:p>
                <a:pPr algn="ctr"/>
                <a:r>
                  <a:rPr lang="en-US" sz="2400" dirty="0"/>
                  <a:t>The </a:t>
                </a:r>
                <a:r>
                  <a:rPr lang="en-US" sz="2400" i="1" dirty="0"/>
                  <a:t>key</a:t>
                </a:r>
                <a:r>
                  <a:rPr lang="en-US" sz="2400" dirty="0"/>
                  <a:t> step in either adding or subtracting fractions is to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make sure that the fractions have the </a:t>
                </a:r>
                <a:r>
                  <a:rPr lang="en-US" sz="2400" i="1" dirty="0"/>
                  <a:t>same</a:t>
                </a:r>
                <a:r>
                  <a:rPr lang="en-US" sz="2400" dirty="0"/>
                  <a:t> denominator. </a:t>
                </a:r>
              </a:p>
              <a:p>
                <a:pPr algn="ctr">
                  <a:spcAft>
                    <a:spcPts val="1000"/>
                  </a:spcAft>
                </a:pPr>
                <a:r>
                  <a:rPr lang="en-US" sz="2400" dirty="0"/>
                  <a:t>If, initially, the fractions do not have the same denominator, we need to find </a:t>
                </a:r>
                <a:r>
                  <a:rPr lang="en-US" sz="2400" b="1" dirty="0"/>
                  <a:t>equivalent fractions</a:t>
                </a:r>
                <a:r>
                  <a:rPr lang="en-US" sz="2400" dirty="0"/>
                  <a:t>*</a:t>
                </a:r>
                <a:r>
                  <a:rPr lang="en-US" sz="2400" b="1" dirty="0"/>
                  <a:t> </a:t>
                </a:r>
                <a:r>
                  <a:rPr lang="en-US" sz="2400" dirty="0"/>
                  <a:t>so that they do.</a:t>
                </a:r>
              </a:p>
              <a:p>
                <a:pPr algn="ctr"/>
                <a:r>
                  <a:rPr lang="en-US" sz="2400" dirty="0"/>
                  <a:t>An example of </a:t>
                </a:r>
                <a:r>
                  <a:rPr lang="en-US" sz="2400" b="1" dirty="0"/>
                  <a:t>equivalent fractions </a:t>
                </a:r>
                <a:r>
                  <a:rPr lang="en-US" sz="2400" dirty="0"/>
                  <a:t>is:</a:t>
                </a:r>
                <a:endParaRPr lang="en-GB" sz="2400" dirty="0">
                  <a:latin typeface="Cambria Math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  <a:p>
                <a:pPr algn="ctr"/>
                <a:r>
                  <a:rPr lang="en-US" sz="2400" dirty="0"/>
                  <a:t>They all have exactly the same value</a:t>
                </a:r>
              </a:p>
              <a:p>
                <a:pPr algn="ctr">
                  <a:spcAft>
                    <a:spcPts val="2400"/>
                  </a:spcAft>
                </a:pPr>
                <a:r>
                  <a:rPr lang="en-US" sz="2400" dirty="0"/>
                  <a:t>(as can be seen on the fraction wall on the next slide).</a:t>
                </a:r>
              </a:p>
              <a:p>
                <a:r>
                  <a:rPr lang="en-US" sz="2400" dirty="0"/>
                  <a:t>*</a:t>
                </a:r>
                <a:r>
                  <a:rPr lang="en-US" sz="1800" dirty="0"/>
                  <a:t>Note: More information about </a:t>
                </a:r>
                <a:r>
                  <a:rPr lang="en-US" sz="1800" b="1" dirty="0"/>
                  <a:t>equivalent fractions </a:t>
                </a:r>
                <a:r>
                  <a:rPr lang="en-US" sz="1800" dirty="0"/>
                  <a:t>is found in the Unit </a:t>
                </a:r>
                <a:r>
                  <a:rPr lang="en-US" sz="1800" b="1" dirty="0"/>
                  <a:t>Fractions.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1303889"/>
                <a:ext cx="8856983" cy="5284908"/>
              </a:xfrm>
              <a:prstGeom prst="rect">
                <a:avLst/>
              </a:prstGeom>
              <a:blipFill>
                <a:blip r:embed="rId2"/>
                <a:stretch>
                  <a:fillRect l="-1003" t="-959" r="-430"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42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4876" y="3781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Fraction Wall for Equivalent Fractions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DA6864-6391-BE48-AFDA-69E72B93D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692150"/>
            <a:ext cx="6121400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86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8383" y="8473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Addition of Fractions: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59896" y="1239444"/>
                <a:ext cx="3767279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What 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1239444"/>
                <a:ext cx="3767279" cy="616515"/>
              </a:xfrm>
              <a:prstGeom prst="rect">
                <a:avLst/>
              </a:prstGeom>
              <a:blipFill>
                <a:blip r:embed="rId2"/>
                <a:stretch>
                  <a:fillRect l="-234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622606" y="2214192"/>
            <a:ext cx="8039380" cy="1608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b="1" dirty="0"/>
              <a:t>Solution</a:t>
            </a:r>
          </a:p>
          <a:p>
            <a:r>
              <a:rPr lang="en-US" sz="2400" dirty="0"/>
              <a:t>These fractions do not have the same denominator so</a:t>
            </a:r>
            <a:br>
              <a:rPr lang="en-US" sz="2400" dirty="0"/>
            </a:br>
            <a:r>
              <a:rPr lang="en-US" sz="2400" dirty="0"/>
              <a:t>we need to find equivalent fractions for each, so that</a:t>
            </a:r>
          </a:p>
          <a:p>
            <a:r>
              <a:rPr lang="en-US" sz="2400" dirty="0"/>
              <a:t>the two fractions have common (the same) denominators.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62530" y="3878397"/>
                <a:ext cx="4159533" cy="1507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 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 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530" y="3878397"/>
                <a:ext cx="4159533" cy="1507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01676" y="5733256"/>
                <a:ext cx="5081239" cy="924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676" y="5733256"/>
                <a:ext cx="5081239" cy="9242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75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-7559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Subtraction of Fractions: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98455" y="890126"/>
                <a:ext cx="4781120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What is 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  − 1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a:rPr lang="en-GB" sz="2400">
                        <a:latin typeface="Cambria Math" panose="02040503050406030204" pitchFamily="18" charset="0"/>
                      </a:rPr>
                      <m:t> 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455" y="890126"/>
                <a:ext cx="4781120" cy="617157"/>
              </a:xfrm>
              <a:prstGeom prst="rect">
                <a:avLst/>
              </a:prstGeom>
              <a:blipFill>
                <a:blip r:embed="rId2"/>
                <a:stretch>
                  <a:fillRect l="-1852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503712" y="1689508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  <a:p>
            <a:r>
              <a:rPr lang="en-US" sz="2400" dirty="0"/>
              <a:t>These fractions do not have the same denominator, </a:t>
            </a:r>
          </a:p>
          <a:p>
            <a:r>
              <a:rPr lang="en-US" sz="2400" dirty="0"/>
              <a:t>so we need to find equivalent fractions for each, </a:t>
            </a:r>
          </a:p>
          <a:p>
            <a:r>
              <a:rPr lang="en-US" sz="2400" dirty="0"/>
              <a:t>so that the two fractions have a common denominator.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76736" y="3429000"/>
                <a:ext cx="6048672" cy="1510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:r>
                  <a:rPr lang="en-US" sz="24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  <a:p>
                <a:r>
                  <a:rPr lang="en-US" sz="2400" dirty="0"/>
                  <a:t>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equivalent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to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736" y="3429000"/>
                <a:ext cx="6048672" cy="1510670"/>
              </a:xfrm>
              <a:prstGeom prst="rect">
                <a:avLst/>
              </a:prstGeom>
              <a:blipFill>
                <a:blip r:embed="rId3"/>
                <a:stretch>
                  <a:fillRect l="-419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99909" y="5245630"/>
                <a:ext cx="1544196" cy="924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−1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909" y="5245630"/>
                <a:ext cx="1544196" cy="924933"/>
              </a:xfrm>
              <a:prstGeom prst="rect">
                <a:avLst/>
              </a:prstGeom>
              <a:blipFill>
                <a:blip r:embed="rId4"/>
                <a:stretch>
                  <a:fillRect l="-5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389792" y="5245630"/>
                <a:ext cx="1622560" cy="6146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= 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792" y="5245630"/>
                <a:ext cx="1622560" cy="614655"/>
              </a:xfrm>
              <a:prstGeom prst="rect">
                <a:avLst/>
              </a:prstGeom>
              <a:blipFill>
                <a:blip r:embed="rId5"/>
                <a:stretch>
                  <a:fillRect r="-3876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12352" y="5246912"/>
                <a:ext cx="843501" cy="613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2352" y="5246912"/>
                <a:ext cx="843501" cy="613117"/>
              </a:xfrm>
              <a:prstGeom prst="rect">
                <a:avLst/>
              </a:prstGeom>
              <a:blipFill>
                <a:blip r:embed="rId6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04312" y="5245630"/>
                <a:ext cx="750526" cy="6146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312" y="5245630"/>
                <a:ext cx="750526" cy="614655"/>
              </a:xfrm>
              <a:prstGeom prst="rect">
                <a:avLst/>
              </a:prstGeom>
              <a:blipFill>
                <a:blip r:embed="rId7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8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45807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</a:t>
            </a:r>
            <a:r>
              <a:rPr lang="en-US" altLang="en-US" sz="3000" b="1" dirty="0" smtClean="0"/>
              <a:t>1: </a:t>
            </a:r>
            <a:r>
              <a:rPr lang="en-US" altLang="en-US" sz="3000" b="1" dirty="0"/>
              <a:t>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163396" y="1314543"/>
                <a:ext cx="6870608" cy="1811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400" dirty="0"/>
                  <a:t>Calculate: 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a:rPr lang="en-GB" sz="28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>
                        <a:latin typeface="Cambria Math" charset="0"/>
                      </a:rPr>
                      <m:t>                    </m:t>
                    </m:r>
                  </m:oMath>
                </a14:m>
                <a:r>
                  <a:rPr lang="en-US" sz="2400" dirty="0"/>
                  <a:t>b)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charset="0"/>
                      </a:rPr>
                      <m:t>−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396" y="1314543"/>
                <a:ext cx="6870608" cy="1811778"/>
              </a:xfrm>
              <a:prstGeom prst="rect">
                <a:avLst/>
              </a:prstGeom>
              <a:blipFill>
                <a:blip r:embed="rId2"/>
                <a:stretch>
                  <a:fillRect l="-1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A1F9C091-508E-AB46-BE8F-355F046D02C8}"/>
                  </a:ext>
                </a:extLst>
              </p:cNvPr>
              <p:cNvSpPr txBox="1"/>
              <p:nvPr/>
            </p:nvSpPr>
            <p:spPr>
              <a:xfrm>
                <a:off x="6642451" y="962653"/>
                <a:ext cx="648072" cy="1037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</a:t>
                </a:r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20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1F9C091-508E-AB46-BE8F-355F046D0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2451" y="962653"/>
                <a:ext cx="648072" cy="1037848"/>
              </a:xfrm>
              <a:prstGeom prst="rect">
                <a:avLst/>
              </a:prstGeom>
              <a:blipFill>
                <a:blip r:embed="rId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ABA1E4D4-D5FF-4744-97DC-CF37B03BCDA3}"/>
                  </a:ext>
                </a:extLst>
              </p:cNvPr>
              <p:cNvSpPr txBox="1"/>
              <p:nvPr/>
            </p:nvSpPr>
            <p:spPr>
              <a:xfrm>
                <a:off x="9933997" y="954351"/>
                <a:ext cx="648072" cy="1073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15</m:t>
                        </m:r>
                      </m:den>
                    </m:f>
                  </m:oMath>
                </a14:m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BA1E4D4-D5FF-4744-97DC-CF37B03BC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3997" y="954351"/>
                <a:ext cx="648072" cy="1073627"/>
              </a:xfrm>
              <a:prstGeom prst="rect">
                <a:avLst/>
              </a:prstGeom>
              <a:blipFill>
                <a:blip r:embed="rId4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165639" y="3023604"/>
                <a:ext cx="8249768" cy="2099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:r>
                  <a:rPr lang="en-US" sz="2400" dirty="0"/>
                  <a:t>Calculate: a) 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−1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</a:rPr>
                      <m:t>              </m:t>
                    </m:r>
                  </m:oMath>
                </a14:m>
                <a:r>
                  <a:rPr lang="en-US" sz="2400" dirty="0"/>
                  <a:t>   b)  1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+3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pPr marL="457200" indent="-457200">
                  <a:buAutoNum type="arabicPeriod"/>
                </a:pP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639" y="3023604"/>
                <a:ext cx="8249768" cy="2099742"/>
              </a:xfrm>
              <a:prstGeom prst="rect">
                <a:avLst/>
              </a:prstGeom>
              <a:blipFill>
                <a:blip r:embed="rId5"/>
                <a:stretch>
                  <a:fillRect l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96704" y="2957547"/>
                <a:ext cx="574196" cy="7022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43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72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704" y="2957547"/>
                <a:ext cx="574196" cy="702244"/>
              </a:xfrm>
              <a:prstGeom prst="rect">
                <a:avLst/>
              </a:prstGeom>
              <a:blipFill>
                <a:blip r:embed="rId6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945227" y="2609196"/>
                <a:ext cx="802824" cy="1440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charset="0"/>
                      </a:rPr>
                      <m:t>5</m:t>
                    </m:r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36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5227" y="2609196"/>
                <a:ext cx="802824" cy="1440523"/>
              </a:xfrm>
              <a:prstGeom prst="rect">
                <a:avLst/>
              </a:prstGeom>
              <a:blipFill>
                <a:blip r:embed="rId7"/>
                <a:stretch>
                  <a:fillRect l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03172" y="4697051"/>
                <a:ext cx="7025632" cy="620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US" sz="2400" dirty="0"/>
                  <a:t>Calculate: a) 2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−1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</a:rPr>
                      <m:t>              </m:t>
                    </m:r>
                  </m:oMath>
                </a14:m>
                <a:r>
                  <a:rPr lang="en-US" sz="2400" dirty="0"/>
                  <a:t>  b)   6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172" y="4697051"/>
                <a:ext cx="7025632" cy="620491"/>
              </a:xfrm>
              <a:prstGeom prst="rect">
                <a:avLst/>
              </a:prstGeom>
              <a:blipFill>
                <a:blip r:embed="rId8"/>
                <a:stretch>
                  <a:fillRect l="-1266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22579" y="4616837"/>
                <a:ext cx="588623" cy="7007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11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14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579" y="4616837"/>
                <a:ext cx="588623" cy="700705"/>
              </a:xfrm>
              <a:prstGeom prst="rect">
                <a:avLst/>
              </a:prstGeom>
              <a:blipFill>
                <a:blip r:embed="rId9"/>
                <a:stretch>
                  <a:fillRect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746487" y="4633699"/>
                <a:ext cx="1671163" cy="1073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112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15</m:t>
                        </m:r>
                      </m:den>
                    </m:f>
                    <m:r>
                      <a:rPr lang="en-GB" sz="2800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=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charset="0"/>
                      </a:rPr>
                      <m:t>7</m:t>
                    </m:r>
                    <m:f>
                      <m:f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15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487" y="4633699"/>
                <a:ext cx="1671163" cy="10736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9" grpId="0"/>
      <p:bldP spid="2" grpId="0"/>
      <p:bldP spid="4" grpId="0"/>
      <p:bldP spid="6" grpId="0"/>
      <p:bldP spid="11" grpId="0"/>
      <p:bldP spid="15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8085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4" y="944966"/>
            <a:ext cx="99603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3" y="2665837"/>
            <a:ext cx="99603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4" y="1668463"/>
            <a:ext cx="99603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4" y="3839161"/>
            <a:ext cx="996036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 smtClean="0">
                <a:solidFill>
                  <a:srgbClr val="FF0000"/>
                </a:solidFill>
              </a:rPr>
              <a:t>Essential </a:t>
            </a:r>
            <a:r>
              <a:rPr lang="en-US" altLang="en-US" sz="2400" b="1" dirty="0">
                <a:solidFill>
                  <a:srgbClr val="FF0000"/>
                </a:solidFill>
              </a:rPr>
              <a:t>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14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52649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Multiplying 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F42911F-52A6-BA40-A856-A1015A093A34}"/>
              </a:ext>
            </a:extLst>
          </p:cNvPr>
          <p:cNvSpPr/>
          <p:nvPr/>
        </p:nvSpPr>
        <p:spPr>
          <a:xfrm>
            <a:off x="4325852" y="898771"/>
            <a:ext cx="5928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A634048-22F6-424E-9C40-031DEB396083}"/>
              </a:ext>
            </a:extLst>
          </p:cNvPr>
          <p:cNvSpPr/>
          <p:nvPr/>
        </p:nvSpPr>
        <p:spPr>
          <a:xfrm>
            <a:off x="4153712" y="3264853"/>
            <a:ext cx="6430934" cy="1891452"/>
          </a:xfrm>
          <a:prstGeom prst="rect">
            <a:avLst/>
          </a:prstGeom>
          <a:ln w="15875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endParaRPr lang="en-GB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5545" y="1701695"/>
            <a:ext cx="6549101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Multiplying fractions is probably the easiest</a:t>
            </a:r>
            <a:br>
              <a:rPr lang="en-US" sz="2400" dirty="0"/>
            </a:br>
            <a:r>
              <a:rPr lang="en-US" sz="2400" dirty="0"/>
              <a:t>fraction calculation.</a:t>
            </a:r>
          </a:p>
          <a:p>
            <a:pPr algn="ctr"/>
            <a:endParaRPr lang="en-US" dirty="0"/>
          </a:p>
          <a:p>
            <a:pPr algn="ctr"/>
            <a:r>
              <a:rPr lang="en-US" sz="2400" dirty="0"/>
              <a:t>You do NOT need the </a:t>
            </a:r>
            <a:r>
              <a:rPr lang="en-US" sz="2400" i="1" dirty="0"/>
              <a:t>same</a:t>
            </a:r>
            <a:r>
              <a:rPr lang="en-US" sz="2400" dirty="0"/>
              <a:t> denominator. </a:t>
            </a:r>
          </a:p>
          <a:p>
            <a:pPr algn="ctr"/>
            <a:endParaRPr lang="en-US" dirty="0"/>
          </a:p>
          <a:p>
            <a:pPr algn="ctr"/>
            <a:r>
              <a:rPr lang="en-US" sz="2400" dirty="0"/>
              <a:t>You simply find the product of the numerators </a:t>
            </a:r>
          </a:p>
          <a:p>
            <a:pPr algn="ctr">
              <a:spcAft>
                <a:spcPts val="600"/>
              </a:spcAft>
            </a:pPr>
            <a:r>
              <a:rPr lang="en-US" sz="2400" dirty="0"/>
              <a:t>(multiply them together).</a:t>
            </a:r>
          </a:p>
          <a:p>
            <a:pPr algn="ctr"/>
            <a:r>
              <a:rPr lang="en-US" sz="2400" dirty="0"/>
              <a:t>Then find the product of the denominators </a:t>
            </a:r>
          </a:p>
          <a:p>
            <a:pPr algn="ctr"/>
            <a:r>
              <a:rPr lang="en-US" sz="2400" dirty="0"/>
              <a:t>(multiply them together).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Then </a:t>
            </a:r>
            <a:r>
              <a:rPr lang="en-US" sz="2400" b="1" dirty="0"/>
              <a:t>simplify</a:t>
            </a:r>
            <a:r>
              <a:rPr lang="en-US" sz="2400" dirty="0"/>
              <a:t>, if necessary*.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95331" y="6319353"/>
            <a:ext cx="99476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*Note: 	More information about </a:t>
            </a:r>
            <a:r>
              <a:rPr lang="en-US" b="1" dirty="0"/>
              <a:t>simplifying fractions </a:t>
            </a:r>
            <a:r>
              <a:rPr lang="en-US" dirty="0"/>
              <a:t>is found in the Unit Fractions.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68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32298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Multiplying Fractions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62610" y="2647974"/>
                <a:ext cx="1523174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  =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610" y="2647974"/>
                <a:ext cx="1523174" cy="616515"/>
              </a:xfrm>
              <a:prstGeom prst="rect">
                <a:avLst/>
              </a:prstGeom>
              <a:blipFill>
                <a:blip r:embed="rId2"/>
                <a:stretch>
                  <a:fillRect r="-495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549706" y="801199"/>
            <a:ext cx="5522388" cy="1723549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/>
              <a:t>To multiply fractions</a:t>
            </a:r>
          </a:p>
          <a:p>
            <a:pPr marL="1147763" indent="-4079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multiply the numerators, and </a:t>
            </a:r>
          </a:p>
          <a:p>
            <a:pPr marL="1147763" indent="-4079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multiply the denominators;</a:t>
            </a:r>
          </a:p>
          <a:p>
            <a:pPr marL="1147763" indent="-407988">
              <a:buFont typeface="Arial" panose="020B0604020202020204" pitchFamily="34" charset="0"/>
              <a:buChar char="•"/>
            </a:pPr>
            <a:r>
              <a:rPr lang="en-US" sz="2400" dirty="0"/>
              <a:t>simplify,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96703" y="3376157"/>
                <a:ext cx="47945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Remember </a:t>
                </a:r>
                <a:r>
                  <a:rPr lang="en-US" sz="2400" b="1" dirty="0"/>
                  <a:t>‘of’ </a:t>
                </a:r>
                <a:r>
                  <a:rPr lang="en-US" sz="2400" dirty="0"/>
                  <a:t>means ‘times’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):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703" y="3376157"/>
                <a:ext cx="4794518" cy="461665"/>
              </a:xfrm>
              <a:prstGeom prst="rect">
                <a:avLst/>
              </a:prstGeom>
              <a:blipFill>
                <a:blip r:embed="rId3"/>
                <a:stretch>
                  <a:fillRect l="-1852" t="-8108" r="-105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12193" y="3982397"/>
                <a:ext cx="1542410" cy="1155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of</m:t>
                      </m:r>
                      <m:r>
                        <m:rPr>
                          <m:nor/>
                        </m:rPr>
                        <a:rPr lang="en-GB" sz="2400" dirty="0"/>
                        <m:t> 75 </m:t>
                      </m:r>
                      <m:r>
                        <m:rPr>
                          <m:nor/>
                        </m:rPr>
                        <a:rPr lang="en-US" sz="2400" dirty="0"/>
                        <m:t>=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193" y="3982397"/>
                <a:ext cx="1542410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055829" y="5031307"/>
            <a:ext cx="8904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Convert mixed numbers to improper (top-heavy) fractions first: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98914" y="5698308"/>
                <a:ext cx="1609736" cy="9224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914" y="5698308"/>
                <a:ext cx="1609736" cy="922432"/>
              </a:xfrm>
              <a:prstGeom prst="rect">
                <a:avLst/>
              </a:prstGeom>
              <a:blipFill>
                <a:blip r:embed="rId5"/>
                <a:stretch>
                  <a:fillRect l="-5469" r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62610" y="5743010"/>
                <a:ext cx="1358064" cy="9230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610" y="5743010"/>
                <a:ext cx="1358064" cy="923010"/>
              </a:xfrm>
              <a:prstGeom prst="rect">
                <a:avLst/>
              </a:prstGeom>
              <a:blipFill>
                <a:blip r:embed="rId6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014567" y="5723128"/>
                <a:ext cx="1263487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</a:rPr>
                          <m:t>42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en-US" sz="2400" dirty="0"/>
                  <a:t>    =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567" y="5723128"/>
                <a:ext cx="1263487" cy="617157"/>
              </a:xfrm>
              <a:prstGeom prst="rect">
                <a:avLst/>
              </a:prstGeom>
              <a:blipFill>
                <a:blip r:embed="rId7"/>
                <a:stretch>
                  <a:fillRect r="-5941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175769" y="5725881"/>
                <a:ext cx="615874" cy="9224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8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14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5769" y="5725881"/>
                <a:ext cx="615874" cy="922432"/>
              </a:xfrm>
              <a:prstGeom prst="rect">
                <a:avLst/>
              </a:prstGeom>
              <a:blipFill>
                <a:blip r:embed="rId8"/>
                <a:stretch>
                  <a:fillRect l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53799" y="2658171"/>
                <a:ext cx="1308371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 =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799" y="2658171"/>
                <a:ext cx="1308371" cy="616964"/>
              </a:xfrm>
              <a:prstGeom prst="rect">
                <a:avLst/>
              </a:prstGeom>
              <a:blipFill>
                <a:blip r:embed="rId9"/>
                <a:stretch>
                  <a:fillRect r="-5825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053324" y="2682354"/>
                <a:ext cx="720401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3324" y="2682354"/>
                <a:ext cx="720401" cy="616964"/>
              </a:xfrm>
              <a:prstGeom prst="rect">
                <a:avLst/>
              </a:prstGeom>
              <a:blipFill>
                <a:blip r:embed="rId10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488036" y="4098923"/>
                <a:ext cx="1396536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75 =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036" y="4098923"/>
                <a:ext cx="1396536" cy="616964"/>
              </a:xfrm>
              <a:prstGeom prst="rect">
                <a:avLst/>
              </a:prstGeom>
              <a:blipFill>
                <a:blip r:embed="rId11"/>
                <a:stretch>
                  <a:fillRect r="-5455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50424" y="4063677"/>
                <a:ext cx="1313180" cy="619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424" y="4063677"/>
                <a:ext cx="1313180" cy="619913"/>
              </a:xfrm>
              <a:prstGeom prst="rect">
                <a:avLst/>
              </a:prstGeom>
              <a:blipFill>
                <a:blip r:embed="rId12"/>
                <a:stretch>
                  <a:fillRect r="-576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28600" y="4087860"/>
                <a:ext cx="1353256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75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1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600" y="4087860"/>
                <a:ext cx="1353256" cy="622222"/>
              </a:xfrm>
              <a:prstGeom prst="rect">
                <a:avLst/>
              </a:prstGeom>
              <a:blipFill>
                <a:blip r:embed="rId13"/>
                <a:stretch>
                  <a:fillRect r="-5556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386152" y="4087860"/>
                <a:ext cx="923651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150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6152" y="4087860"/>
                <a:ext cx="923651" cy="622222"/>
              </a:xfrm>
              <a:prstGeom prst="rect">
                <a:avLst/>
              </a:prstGeom>
              <a:blipFill>
                <a:blip r:embed="rId14"/>
                <a:stretch>
                  <a:fillRect r="-8108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0396177" y="414280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166077" y="5719638"/>
                <a:ext cx="1050288" cy="9249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8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18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6077" y="5719638"/>
                <a:ext cx="1050288" cy="924933"/>
              </a:xfrm>
              <a:prstGeom prst="rect">
                <a:avLst/>
              </a:prstGeom>
              <a:blipFill>
                <a:blip r:embed="rId15"/>
                <a:stretch>
                  <a:fillRect l="-8434" r="-8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08915" y="5725592"/>
                <a:ext cx="1398140" cy="9230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11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4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8915" y="5725592"/>
                <a:ext cx="1398140" cy="923010"/>
              </a:xfrm>
              <a:prstGeom prst="rect">
                <a:avLst/>
              </a:prstGeom>
              <a:blipFill>
                <a:blip r:embed="rId16"/>
                <a:stretch>
                  <a:fillRect r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/>
      <p:bldP spid="7" grpId="0"/>
      <p:bldP spid="8" grpId="0"/>
      <p:bldP spid="9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817" y="21370"/>
            <a:ext cx="994769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</a:t>
            </a:r>
            <a:r>
              <a:rPr lang="en-US" altLang="en-US" sz="3000" b="1" dirty="0" smtClean="0"/>
              <a:t>2: </a:t>
            </a:r>
            <a:r>
              <a:rPr lang="en-US" altLang="en-US" sz="3000" b="1" dirty="0"/>
              <a:t>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367848" y="1827888"/>
                <a:ext cx="7493559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	Calculate: 	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  =</m:t>
                    </m:r>
                  </m:oMath>
                </a14:m>
                <a:r>
                  <a:rPr lang="en-US" sz="2400" dirty="0"/>
                  <a:t>		</a:t>
                </a:r>
                <a:r>
                  <a:rPr lang="en-US" sz="2400" dirty="0" smtClean="0"/>
                  <a:t>	b</a:t>
                </a:r>
                <a:r>
                  <a:rPr lang="en-US" sz="2400" dirty="0"/>
                  <a:t>)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 =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7848" y="1827888"/>
                <a:ext cx="7493559" cy="617157"/>
              </a:xfrm>
              <a:prstGeom prst="rect">
                <a:avLst/>
              </a:prstGeom>
              <a:blipFill rotWithShape="1">
                <a:blip r:embed="rId2"/>
                <a:stretch>
                  <a:fillRect l="-1220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B0DA235A-6B34-214C-A9AC-62F8DD43305C}"/>
                  </a:ext>
                </a:extLst>
              </p:cNvPr>
              <p:cNvSpPr txBox="1"/>
              <p:nvPr/>
            </p:nvSpPr>
            <p:spPr>
              <a:xfrm>
                <a:off x="7597174" y="1828081"/>
                <a:ext cx="979967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15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B0DA235A-6B34-214C-A9AC-62F8DD433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174" y="1828081"/>
                <a:ext cx="979967" cy="6169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367850" y="3035386"/>
                <a:ext cx="7490221" cy="986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:r>
                  <a:rPr lang="en-US" sz="2400" dirty="0"/>
                  <a:t>Calculate: 	a)	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=</m:t>
                    </m:r>
                  </m:oMath>
                </a14:m>
                <a:r>
                  <a:rPr lang="en-US" sz="2400" dirty="0"/>
                  <a:t>		</a:t>
                </a:r>
                <a:r>
                  <a:rPr lang="en-US" sz="2400" dirty="0" smtClean="0"/>
                  <a:t>	b)</a:t>
                </a:r>
                <a:r>
                  <a:rPr lang="en-US" sz="2400" dirty="0"/>
                  <a:t>	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3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=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7850" y="3035386"/>
                <a:ext cx="7490221" cy="986489"/>
              </a:xfrm>
              <a:prstGeom prst="rect">
                <a:avLst/>
              </a:prstGeom>
              <a:blipFill rotWithShape="1">
                <a:blip r:embed="rId4"/>
                <a:stretch>
                  <a:fillRect l="-1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367849" y="4224452"/>
                <a:ext cx="7490222" cy="986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US" sz="2400" dirty="0"/>
                  <a:t>Calculate: 	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of</m:t>
                    </m:r>
                    <m:r>
                      <m:rPr>
                        <m:nor/>
                      </m:rPr>
                      <a:rPr lang="en-GB" sz="2400" dirty="0"/>
                      <m:t> 35 </m:t>
                    </m:r>
                    <m:r>
                      <m:rPr>
                        <m:nor/>
                      </m:rPr>
                      <a:rPr lang="en-US" sz="2400" dirty="0"/>
                      <m:t>=</m:t>
                    </m:r>
                  </m:oMath>
                </a14:m>
                <a:r>
                  <a:rPr lang="en-US" sz="2400" dirty="0"/>
                  <a:t>		   </a:t>
                </a:r>
                <a:r>
                  <a:rPr lang="en-US" sz="2400" dirty="0" smtClean="0"/>
                  <a:t>		b</a:t>
                </a:r>
                <a:r>
                  <a:rPr lang="en-US" sz="2400" dirty="0"/>
                  <a:t>)	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of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7849" y="4224452"/>
                <a:ext cx="7490222" cy="986489"/>
              </a:xfrm>
              <a:prstGeom prst="rect">
                <a:avLst/>
              </a:prstGeom>
              <a:blipFill rotWithShape="1">
                <a:blip r:embed="rId5"/>
                <a:stretch>
                  <a:fillRect l="-1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858071" y="1824249"/>
                <a:ext cx="529312" cy="986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8071" y="1824249"/>
                <a:ext cx="529312" cy="9862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 flipH="1">
                <a:off x="7645839" y="3055630"/>
                <a:ext cx="882636" cy="615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645839" y="3055630"/>
                <a:ext cx="882636" cy="61504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901353" y="3011227"/>
                <a:ext cx="486030" cy="615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1353" y="3011227"/>
                <a:ext cx="486030" cy="615810"/>
              </a:xfrm>
              <a:prstGeom prst="rect">
                <a:avLst/>
              </a:prstGeom>
              <a:blipFill>
                <a:blip r:embed="rId8"/>
                <a:stretch>
                  <a:fillRect l="-15000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657038" y="4302197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858071" y="4224452"/>
                <a:ext cx="486030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8071" y="4224452"/>
                <a:ext cx="486030" cy="617157"/>
              </a:xfrm>
              <a:prstGeom prst="rect">
                <a:avLst/>
              </a:prstGeom>
              <a:blipFill>
                <a:blip r:embed="rId9"/>
                <a:stretch>
                  <a:fillRect l="-17949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2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" grpId="0"/>
      <p:bldP spid="4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63559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4" y="944966"/>
            <a:ext cx="99603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second Section</a:t>
            </a:r>
            <a:r>
              <a:rPr lang="en-US" altLang="en-US" sz="2400" b="1" dirty="0"/>
              <a:t>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3" y="2665837"/>
            <a:ext cx="99603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4" y="1668463"/>
            <a:ext cx="99603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4" y="3839161"/>
            <a:ext cx="996036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 smtClean="0">
                <a:solidFill>
                  <a:srgbClr val="FF0000"/>
                </a:solidFill>
              </a:rPr>
              <a:t>Essential </a:t>
            </a:r>
            <a:r>
              <a:rPr lang="en-US" altLang="en-US" sz="2400" b="1" dirty="0">
                <a:solidFill>
                  <a:srgbClr val="FF0000"/>
                </a:solidFill>
              </a:rPr>
              <a:t>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80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30396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Dividing 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F42911F-52A6-BA40-A856-A1015A093A34}"/>
              </a:ext>
            </a:extLst>
          </p:cNvPr>
          <p:cNvSpPr/>
          <p:nvPr/>
        </p:nvSpPr>
        <p:spPr>
          <a:xfrm>
            <a:off x="4250515" y="780707"/>
            <a:ext cx="7916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19525" y="1265916"/>
                <a:ext cx="9947695" cy="2552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2400" dirty="0"/>
                  <a:t>Dividing by a number (any number) is exactly the same as multiplying 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2400" dirty="0"/>
                  <a:t>by the reciprocal* of that number.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For example: 10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2 is exactly the same as 10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since  the reciprocal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which is just 2.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/>
                  <a:t>Similarly, 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is exactly the same as 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12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525" y="1265916"/>
                <a:ext cx="9947695" cy="2552174"/>
              </a:xfrm>
              <a:prstGeom prst="rect">
                <a:avLst/>
              </a:prstGeom>
              <a:blipFill>
                <a:blip r:embed="rId2"/>
                <a:stretch>
                  <a:fillRect l="-255" t="-1485" r="-1148" b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58120" y="5690757"/>
                <a:ext cx="8424936" cy="1167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*Note</a:t>
                </a:r>
                <a:r>
                  <a:rPr lang="en-US" dirty="0"/>
                  <a:t>: The reciprocal of a number is I divided by the number so the product of a number and its reciprocal is always 1; for a fraction, the reciprocal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 , that is the fraction upside down (and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 = 1)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120" y="5690757"/>
                <a:ext cx="8424936" cy="1167243"/>
              </a:xfrm>
              <a:prstGeom prst="rect">
                <a:avLst/>
              </a:prstGeom>
              <a:blipFill>
                <a:blip r:embed="rId3"/>
                <a:stretch>
                  <a:fillRect l="-753" t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DC6217-4A74-634F-A75F-D20C7BCE5B96}"/>
              </a:ext>
            </a:extLst>
          </p:cNvPr>
          <p:cNvSpPr txBox="1"/>
          <p:nvPr/>
        </p:nvSpPr>
        <p:spPr>
          <a:xfrm>
            <a:off x="3044602" y="3841634"/>
            <a:ext cx="8208912" cy="1710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2400" b="1" dirty="0"/>
              <a:t>Simple steps to divide fractions</a:t>
            </a:r>
          </a:p>
          <a:p>
            <a:pPr marL="460375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Turn the second fraction upside down (its reciprocal) </a:t>
            </a:r>
          </a:p>
          <a:p>
            <a:pPr marL="457200" indent="-339725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Multiply the first fraction by that reciprocal</a:t>
            </a:r>
          </a:p>
          <a:p>
            <a:pPr marL="457200" indent="-339725">
              <a:buFont typeface="Arial" panose="020B0604020202020204" pitchFamily="34" charset="0"/>
              <a:buChar char="•"/>
            </a:pPr>
            <a:r>
              <a:rPr lang="en-US" sz="2400" dirty="0"/>
              <a:t>Then </a:t>
            </a:r>
            <a:r>
              <a:rPr lang="en-US" sz="2400" b="1" dirty="0"/>
              <a:t>simplify</a:t>
            </a:r>
            <a:r>
              <a:rPr lang="en-US" sz="2400" dirty="0"/>
              <a:t>, if needed.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5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203" y="41489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Dividing Fractions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11897" y="2750451"/>
                <a:ext cx="1414746" cy="13551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  =</a:t>
                </a:r>
              </a:p>
              <a:p>
                <a:r>
                  <a:rPr lang="en-US" sz="2400" dirty="0"/>
                  <a:t>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897" y="2750451"/>
                <a:ext cx="1414746" cy="1355179"/>
              </a:xfrm>
              <a:prstGeom prst="rect">
                <a:avLst/>
              </a:prstGeom>
              <a:blipFill>
                <a:blip r:embed="rId2"/>
                <a:stretch>
                  <a:fillRect r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258074" y="843056"/>
            <a:ext cx="791964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   </a:t>
            </a:r>
            <a:r>
              <a:rPr lang="en-US" sz="2400" b="1" dirty="0"/>
              <a:t>To divide fractions</a:t>
            </a:r>
          </a:p>
          <a:p>
            <a:pPr marL="457200" indent="-282575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/>
              <a:t>Turn the second fraction upside down (its reciprocal)</a:t>
            </a:r>
          </a:p>
          <a:p>
            <a:pPr marL="457200" indent="-282575"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/>
              <a:t>Then multiply the </a:t>
            </a:r>
            <a:r>
              <a:rPr lang="en-US" sz="2400" dirty="0" smtClean="0"/>
              <a:t>fractions</a:t>
            </a:r>
            <a:endParaRPr lang="en-US" sz="2400" dirty="0"/>
          </a:p>
          <a:p>
            <a:pPr marL="457200" indent="-282575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/>
              <a:t>Simplify,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86840" y="3701526"/>
                <a:ext cx="1454822" cy="986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en-GB" sz="2400" dirty="0"/>
                      <m:t>    </m:t>
                    </m:r>
                    <m:r>
                      <m:rPr>
                        <m:nor/>
                      </m:rPr>
                      <a:rPr lang="en-US" sz="2400" dirty="0"/>
                      <m:t>=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840" y="3701526"/>
                <a:ext cx="1454822" cy="9862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999656" y="5157878"/>
            <a:ext cx="990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Convert mixed numbers to improper (top-heavy) fractions first: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61589" y="5832205"/>
                <a:ext cx="1256754" cy="8366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589" y="5832205"/>
                <a:ext cx="1256754" cy="836639"/>
              </a:xfrm>
              <a:prstGeom prst="rect">
                <a:avLst/>
              </a:prstGeom>
              <a:blipFill>
                <a:blip r:embed="rId4"/>
                <a:stretch>
                  <a:fillRect l="-4000"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59195" y="5828764"/>
                <a:ext cx="1234633" cy="8397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10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dirty="0"/>
                  <a:t> 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195" y="5828764"/>
                <a:ext cx="1234633" cy="839782"/>
              </a:xfrm>
              <a:prstGeom prst="rect">
                <a:avLst/>
              </a:prstGeom>
              <a:blipFill>
                <a:blip r:embed="rId5"/>
                <a:stretch>
                  <a:fillRect r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278878" y="5840939"/>
                <a:ext cx="755335" cy="533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50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99</m:t>
                        </m:r>
                      </m:den>
                    </m:f>
                  </m:oMath>
                </a14:m>
                <a:r>
                  <a:rPr lang="en-US" dirty="0"/>
                  <a:t>   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8878" y="5840939"/>
                <a:ext cx="755335" cy="5336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2401" y="2733333"/>
                <a:ext cx="1308371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3</m:t>
                        </m:r>
                      </m:den>
                    </m:f>
                  </m:oMath>
                </a14:m>
                <a:r>
                  <a:rPr lang="en-US" sz="2400" dirty="0"/>
                  <a:t>    =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01" y="2733333"/>
                <a:ext cx="1308371" cy="616515"/>
              </a:xfrm>
              <a:prstGeom prst="rect">
                <a:avLst/>
              </a:prstGeom>
              <a:blipFill>
                <a:blip r:embed="rId7"/>
                <a:stretch>
                  <a:fillRect r="-5769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219021" y="2705962"/>
                <a:ext cx="399468" cy="6165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021" y="2705962"/>
                <a:ext cx="399468" cy="616579"/>
              </a:xfrm>
              <a:prstGeom prst="rect">
                <a:avLst/>
              </a:prstGeom>
              <a:blipFill>
                <a:blip r:embed="rId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962402" y="3689238"/>
                <a:ext cx="1438214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   =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402" y="3689238"/>
                <a:ext cx="1438214" cy="616964"/>
              </a:xfrm>
              <a:prstGeom prst="rect">
                <a:avLst/>
              </a:prstGeom>
              <a:blipFill>
                <a:blip r:embed="rId9"/>
                <a:stretch>
                  <a:fillRect r="-5263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225082" y="3676951"/>
                <a:ext cx="1223412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8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082" y="3676951"/>
                <a:ext cx="1223412" cy="617157"/>
              </a:xfrm>
              <a:prstGeom prst="rect">
                <a:avLst/>
              </a:prstGeom>
              <a:blipFill>
                <a:blip r:embed="rId10"/>
                <a:stretch>
                  <a:fillRect r="-6250" b="-18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260134" y="3666537"/>
                <a:ext cx="793807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0134" y="3666537"/>
                <a:ext cx="793807" cy="616964"/>
              </a:xfrm>
              <a:prstGeom prst="rect">
                <a:avLst/>
              </a:prstGeom>
              <a:blipFill>
                <a:blip r:embed="rId11"/>
                <a:stretch>
                  <a:fillRect r="-9375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598381" y="2754921"/>
                <a:ext cx="1438214" cy="9858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  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81" y="2754921"/>
                <a:ext cx="1438214" cy="985847"/>
              </a:xfrm>
              <a:prstGeom prst="rect">
                <a:avLst/>
              </a:prstGeom>
              <a:blipFill>
                <a:blip r:embed="rId12"/>
                <a:stretch>
                  <a:fillRect r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598381" y="3683350"/>
                <a:ext cx="1414746" cy="986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  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81" y="3683350"/>
                <a:ext cx="1414746" cy="986296"/>
              </a:xfrm>
              <a:prstGeom prst="rect">
                <a:avLst/>
              </a:prstGeom>
              <a:blipFill>
                <a:blip r:embed="rId13"/>
                <a:stretch>
                  <a:fillRect r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753602" y="3670758"/>
                <a:ext cx="803986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20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3602" y="3670758"/>
                <a:ext cx="803986" cy="616194"/>
              </a:xfrm>
              <a:prstGeom prst="rect">
                <a:avLst/>
              </a:prstGeom>
              <a:blipFill>
                <a:blip r:embed="rId14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99367" y="4390326"/>
                <a:ext cx="1455848" cy="985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ea typeface="Cambria Math" panose="02040503050406030204" pitchFamily="18" charset="0"/>
                  </a:rPr>
                  <a:t>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m:rPr>
                        <m:nor/>
                      </m:rPr>
                      <a:rPr lang="en-GB" sz="2400" dirty="0"/>
                      <m:t>    </m:t>
                    </m:r>
                    <m:r>
                      <m:rPr>
                        <m:nor/>
                      </m:rPr>
                      <a:rPr lang="en-US" sz="2400" dirty="0"/>
                      <m:t>=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367" y="4390326"/>
                <a:ext cx="1455848" cy="985911"/>
              </a:xfrm>
              <a:prstGeom prst="rect">
                <a:avLst/>
              </a:prstGeom>
              <a:blipFill>
                <a:blip r:embed="rId15"/>
                <a:stretch>
                  <a:fillRect l="-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591374" y="4405162"/>
                <a:ext cx="1414746" cy="985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  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374" y="4405162"/>
                <a:ext cx="1414746" cy="985911"/>
              </a:xfrm>
              <a:prstGeom prst="rect">
                <a:avLst/>
              </a:prstGeom>
              <a:blipFill>
                <a:blip r:embed="rId16"/>
                <a:stretch>
                  <a:fillRect r="-5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014499" y="4418599"/>
                <a:ext cx="1353256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499" y="4418599"/>
                <a:ext cx="1353256" cy="983987"/>
              </a:xfrm>
              <a:prstGeom prst="rect">
                <a:avLst/>
              </a:prstGeom>
              <a:blipFill>
                <a:blip r:embed="rId17"/>
                <a:stretch>
                  <a:fillRect r="-5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251135" y="4411250"/>
                <a:ext cx="1223412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9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2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1135" y="4411250"/>
                <a:ext cx="1223412" cy="983987"/>
              </a:xfrm>
              <a:prstGeom prst="rect">
                <a:avLst/>
              </a:prstGeom>
              <a:blipFill>
                <a:blip r:embed="rId18"/>
                <a:stretch>
                  <a:fillRect r="-6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305498" y="4418598"/>
                <a:ext cx="793807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5498" y="4418598"/>
                <a:ext cx="793807" cy="983987"/>
              </a:xfrm>
              <a:prstGeom prst="rect">
                <a:avLst/>
              </a:prstGeom>
              <a:blipFill>
                <a:blip r:embed="rId19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900036" y="4377691"/>
                <a:ext cx="657552" cy="1352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0036" y="4377691"/>
                <a:ext cx="657552" cy="1352550"/>
              </a:xfrm>
              <a:prstGeom prst="rect">
                <a:avLst/>
              </a:prstGeom>
              <a:blipFill>
                <a:blip r:embed="rId20"/>
                <a:stretch>
                  <a:fillRect l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603894" y="5851150"/>
                <a:ext cx="1287725" cy="837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10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9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11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  =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3894" y="5851150"/>
                <a:ext cx="1287725" cy="837280"/>
              </a:xfrm>
              <a:prstGeom prst="rect">
                <a:avLst/>
              </a:prstGeom>
              <a:blipFill>
                <a:blip r:embed="rId21"/>
                <a:stretch>
                  <a:fillRect r="-2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133924" y="5786024"/>
                <a:ext cx="1353256" cy="6218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10 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9</m:t>
                        </m:r>
                        <m:r>
                          <a:rPr lang="en-GB" sz="2400" i="1">
                            <a:latin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 11</m:t>
                        </m:r>
                      </m:den>
                    </m:f>
                  </m:oMath>
                </a14:m>
                <a:r>
                  <a:rPr lang="en-US" sz="2400" dirty="0"/>
                  <a:t>   =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924" y="5786024"/>
                <a:ext cx="1353256" cy="621837"/>
              </a:xfrm>
              <a:prstGeom prst="rect">
                <a:avLst/>
              </a:prstGeom>
              <a:blipFill>
                <a:blip r:embed="rId22"/>
                <a:stretch>
                  <a:fillRect t="-2041" r="-5556" b="-16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9D43D3F-4784-3D4A-8244-D7F593C7EB35}"/>
              </a:ext>
            </a:extLst>
          </p:cNvPr>
          <p:cNvSpPr/>
          <p:nvPr/>
        </p:nvSpPr>
        <p:spPr bwMode="auto">
          <a:xfrm>
            <a:off x="3258074" y="843056"/>
            <a:ext cx="7919640" cy="1631025"/>
          </a:xfrm>
          <a:prstGeom prst="rect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3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1" grpId="0"/>
      <p:bldP spid="14" grpId="0"/>
      <p:bldP spid="15" grpId="0"/>
      <p:bldP spid="17" grpId="0"/>
      <p:bldP spid="18" grpId="0"/>
      <p:bldP spid="19" grpId="0"/>
      <p:bldP spid="3" grpId="0"/>
      <p:bldP spid="10" grpId="0"/>
      <p:bldP spid="12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19565"/>
            <a:ext cx="994769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</a:t>
            </a:r>
            <a:r>
              <a:rPr lang="en-US" altLang="en-US" sz="3000" b="1" dirty="0" smtClean="0"/>
              <a:t>3: </a:t>
            </a:r>
            <a:r>
              <a:rPr lang="en-US" altLang="en-US" sz="3000" b="1" dirty="0"/>
              <a:t>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365338" y="1898040"/>
                <a:ext cx="7162936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  Calculate: 	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    =</m:t>
                    </m:r>
                  </m:oMath>
                </a14:m>
                <a:r>
                  <a:rPr lang="en-US" sz="2400" dirty="0"/>
                  <a:t>		   </a:t>
                </a:r>
                <a:r>
                  <a:rPr lang="en-US" sz="2400" dirty="0" smtClean="0"/>
                  <a:t> b</a:t>
                </a:r>
                <a:r>
                  <a:rPr lang="en-US" sz="2400" dirty="0"/>
                  <a:t>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/>
                  <a:t>   =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338" y="1898040"/>
                <a:ext cx="7162936" cy="616964"/>
              </a:xfrm>
              <a:prstGeom prst="rect">
                <a:avLst/>
              </a:prstGeom>
              <a:blipFill rotWithShape="1">
                <a:blip r:embed="rId2"/>
                <a:stretch>
                  <a:fillRect l="-1277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05908" y="3036402"/>
                <a:ext cx="6902467" cy="9858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:r>
                  <a:rPr lang="en-US" sz="2400" dirty="0"/>
                  <a:t>Calculate: 	a)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i="1">
                        <a:latin typeface="Cambria Math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 dirty="0"/>
                      <m:t>     =</m:t>
                    </m:r>
                  </m:oMath>
                </a14:m>
                <a:r>
                  <a:rPr lang="en-US" sz="2400" dirty="0"/>
                  <a:t>		    b)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08" y="3036402"/>
                <a:ext cx="6902467" cy="985847"/>
              </a:xfrm>
              <a:prstGeom prst="rect">
                <a:avLst/>
              </a:prstGeom>
              <a:blipFill>
                <a:blip r:embed="rId3"/>
                <a:stretch>
                  <a:fillRect l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05908" y="4224452"/>
                <a:ext cx="7707781" cy="991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US" sz="2400" dirty="0"/>
                  <a:t>Calculate: 	a)	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US" sz="2400" dirty="0"/>
                      <m:t>  =</m:t>
                    </m:r>
                  </m:oMath>
                </a14:m>
                <a:r>
                  <a:rPr lang="en-US" sz="2400" dirty="0"/>
                  <a:t>	    b)	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5908" y="4224452"/>
                <a:ext cx="7707781" cy="991553"/>
              </a:xfrm>
              <a:prstGeom prst="rect">
                <a:avLst/>
              </a:prstGeom>
              <a:blipFill>
                <a:blip r:embed="rId4"/>
                <a:stretch>
                  <a:fillRect l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540749" y="1715254"/>
                <a:ext cx="492443" cy="1163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0749" y="1715254"/>
                <a:ext cx="492443" cy="11630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081356" y="1715254"/>
                <a:ext cx="45719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1356" y="1715254"/>
                <a:ext cx="45719" cy="783804"/>
              </a:xfrm>
              <a:prstGeom prst="rect">
                <a:avLst/>
              </a:prstGeom>
              <a:blipFill>
                <a:blip r:embed="rId6"/>
                <a:stretch>
                  <a:fillRect l="-150000" r="-82500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53720" y="3004223"/>
                <a:ext cx="439544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720" y="3004223"/>
                <a:ext cx="439544" cy="786177"/>
              </a:xfrm>
              <a:prstGeom prst="rect">
                <a:avLst/>
              </a:prstGeom>
              <a:blipFill>
                <a:blip r:embed="rId7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30909" y="3032584"/>
                <a:ext cx="486030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0909" y="3032584"/>
                <a:ext cx="486030" cy="616515"/>
              </a:xfrm>
              <a:prstGeom prst="rect">
                <a:avLst/>
              </a:prstGeom>
              <a:blipFill>
                <a:blip r:embed="rId8"/>
                <a:stretch>
                  <a:fillRect l="-17949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40748" y="4198571"/>
                <a:ext cx="648242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0748" y="4198571"/>
                <a:ext cx="648242" cy="616964"/>
              </a:xfrm>
              <a:prstGeom prst="rect">
                <a:avLst/>
              </a:prstGeom>
              <a:blipFill>
                <a:blip r:embed="rId9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069672" y="4208506"/>
                <a:ext cx="615874" cy="986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25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9672" y="4208506"/>
                <a:ext cx="615874" cy="986296"/>
              </a:xfrm>
              <a:prstGeom prst="rect">
                <a:avLst/>
              </a:prstGeom>
              <a:blipFill>
                <a:blip r:embed="rId10"/>
                <a:stretch>
                  <a:fillRect l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8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29358"/>
            <a:ext cx="9947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5" y="1006243"/>
            <a:ext cx="9927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4" y="2942757"/>
            <a:ext cx="99274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635" y="1736435"/>
            <a:ext cx="99603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304" y="4211933"/>
            <a:ext cx="994769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 smtClean="0">
                <a:solidFill>
                  <a:srgbClr val="FF0000"/>
                </a:solidFill>
              </a:rPr>
              <a:t>Essential </a:t>
            </a:r>
            <a:r>
              <a:rPr lang="en-US" altLang="en-US" sz="2400" b="1" dirty="0">
                <a:solidFill>
                  <a:srgbClr val="FF0000"/>
                </a:solidFill>
              </a:rPr>
              <a:t>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4" y="0"/>
            <a:ext cx="221335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Fraction </a:t>
            </a:r>
            <a:r>
              <a:rPr lang="en-US" altLang="en-US" b="1" dirty="0" smtClean="0">
                <a:solidFill>
                  <a:schemeClr val="bg1"/>
                </a:solidFill>
              </a:rPr>
              <a:t>Calculations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 smtClean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49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9ee75292-5076-4fcc-bc52-dcc754448144"/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7335</TotalTime>
  <Words>1494</Words>
  <Application>Microsoft Office PowerPoint</Application>
  <PresentationFormat>Custom</PresentationFormat>
  <Paragraphs>221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Alapértelmezett terv</vt:lpstr>
      <vt:lpstr>Supporting and Enhancing Mathematics and Statistics UNIT: Fraction Calculations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261</cp:revision>
  <cp:lastPrinted>2016-10-17T08:47:54Z</cp:lastPrinted>
  <dcterms:created xsi:type="dcterms:W3CDTF">2012-10-10T19:07:13Z</dcterms:created>
  <dcterms:modified xsi:type="dcterms:W3CDTF">2020-04-23T08:46:14Z</dcterms:modified>
</cp:coreProperties>
</file>